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4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14F49-C27D-4C7C-B007-59ED68709C96}" type="datetimeFigureOut">
              <a:rPr lang="en-US" smtClean="0"/>
              <a:t>8/26/2016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3E3F-A86B-4817-975D-973706021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0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14F49-C27D-4C7C-B007-59ED68709C96}" type="datetimeFigureOut">
              <a:rPr lang="en-US" smtClean="0"/>
              <a:t>8/26/2016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63E3F-A86B-4817-975D-973706021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9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mtClean="0">
                <a:solidFill>
                  <a:srgbClr val="8E1400"/>
                </a:solidFill>
                <a:latin typeface="Calibri"/>
                <a:cs typeface="Calibri"/>
              </a:rPr>
              <a:t>Hiding in Plain Sight: How Cancer Evades the Immune System</a:t>
            </a:r>
            <a:endParaRPr lang="en-US" sz="2800" dirty="0" smtClean="0">
              <a:solidFill>
                <a:srgbClr val="8E1400"/>
              </a:solidFill>
              <a:latin typeface="Calibri"/>
              <a:cs typeface="Calibri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76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0832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0344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8332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7693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>
                <a:latin typeface="Calibri" panose="020F0502020204030204" pitchFamily="34" charset="0"/>
                <a:cs typeface="Arial" panose="020B0604020202020204" pitchFamily="34" charset="0"/>
              </a:rPr>
              <a:t>Proinflammatory Reaction </a:t>
            </a:r>
            <a:br>
              <a:rPr lang="en-US" altLang="en-US" sz="4000" smtClean="0">
                <a:latin typeface="Calibri" panose="020F0502020204030204" pitchFamily="34" charset="0"/>
                <a:cs typeface="Arial" panose="020B0604020202020204" pitchFamily="34" charset="0"/>
              </a:rPr>
            </a:br>
            <a:r>
              <a:rPr lang="en-US" altLang="en-US" sz="4000" smtClean="0">
                <a:latin typeface="Calibri" panose="020F0502020204030204" pitchFamily="34" charset="0"/>
                <a:cs typeface="Arial" panose="020B0604020202020204" pitchFamily="34" charset="0"/>
              </a:rPr>
              <a:t>Within the Tumor Microenvironment</a:t>
            </a:r>
            <a:endParaRPr lang="en-US" altLang="en-US" sz="4000" dirty="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57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47997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99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862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11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mtClean="0">
                <a:latin typeface="Calibri" panose="020F0502020204030204" pitchFamily="34" charset="0"/>
                <a:ea typeface="ＭＳ Ｐゴシック" pitchFamily="34" charset="-128"/>
                <a:cs typeface="Verdana" pitchFamily="34" charset="0"/>
                <a:sym typeface="Verdana" pitchFamily="34" charset="0"/>
              </a:rPr>
              <a:t>Tumor Cell-Mediated Immune Escape</a:t>
            </a:r>
            <a:br>
              <a:rPr lang="en-US" altLang="en-US" smtClean="0">
                <a:latin typeface="Calibri" panose="020F0502020204030204" pitchFamily="34" charset="0"/>
                <a:ea typeface="ＭＳ Ｐゴシック" pitchFamily="34" charset="-128"/>
                <a:cs typeface="Verdana" pitchFamily="34" charset="0"/>
                <a:sym typeface="Verdana" pitchFamily="34" charset="0"/>
              </a:rPr>
            </a:br>
            <a:r>
              <a:rPr lang="en-US" altLang="en-US" sz="3200" i="1" smtClean="0">
                <a:latin typeface="Calibri" panose="020F0502020204030204" pitchFamily="34" charset="0"/>
                <a:ea typeface="ＭＳ Ｐゴシック" pitchFamily="34" charset="-128"/>
                <a:cs typeface="Verdana" pitchFamily="34" charset="0"/>
                <a:sym typeface="Verdana" pitchFamily="34" charset="0"/>
              </a:rPr>
              <a:t>Aberrant Signal 1, 2, or 3 in the Tumor Microenvironment</a:t>
            </a:r>
            <a:endParaRPr lang="en-US" altLang="en-US" i="1" dirty="0">
              <a:latin typeface="Calibri" panose="020F0502020204030204" pitchFamily="34" charset="0"/>
              <a:ea typeface="ＭＳ Ｐゴシック" pitchFamily="34" charset="-128"/>
              <a:sym typeface="Verdana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42641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2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83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3351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58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>
                <a:latin typeface="Calibri" panose="020F0502020204030204" pitchFamily="34" charset="0"/>
                <a:cs typeface="Verdana" charset="0"/>
                <a:sym typeface="Verdana" charset="0"/>
              </a:rPr>
              <a:t>Tumor Cell-Mediated </a:t>
            </a:r>
            <a:r>
              <a:rPr lang="en-US" sz="4000" smtClean="0">
                <a:cs typeface="Verdana" charset="0"/>
                <a:sym typeface="Verdana" charset="0"/>
              </a:rPr>
              <a:t>I</a:t>
            </a:r>
            <a:r>
              <a:rPr lang="en-US" sz="4000" smtClean="0">
                <a:latin typeface="Calibri" panose="020F0502020204030204" pitchFamily="34" charset="0"/>
                <a:cs typeface="Verdana" charset="0"/>
                <a:sym typeface="Verdana" charset="0"/>
              </a:rPr>
              <a:t>mmune </a:t>
            </a:r>
            <a:r>
              <a:rPr lang="en-US" sz="4000" smtClean="0">
                <a:cs typeface="Verdana" charset="0"/>
                <a:sym typeface="Verdana" charset="0"/>
              </a:rPr>
              <a:t>E</a:t>
            </a:r>
            <a:r>
              <a:rPr lang="en-US" sz="4000" smtClean="0">
                <a:latin typeface="Calibri" panose="020F0502020204030204" pitchFamily="34" charset="0"/>
                <a:cs typeface="Verdana" charset="0"/>
                <a:sym typeface="Verdana" charset="0"/>
              </a:rPr>
              <a:t>scape</a:t>
            </a:r>
            <a:r>
              <a:rPr lang="en-US" sz="4000" smtClean="0">
                <a:latin typeface="Calibri" panose="020F0502020204030204" pitchFamily="34" charset="0"/>
                <a:sym typeface="Verdana" charset="0"/>
              </a:rPr>
              <a:t/>
            </a:r>
            <a:br>
              <a:rPr lang="en-US" sz="4000" smtClean="0">
                <a:latin typeface="Calibri" panose="020F0502020204030204" pitchFamily="34" charset="0"/>
                <a:sym typeface="Verdana" charset="0"/>
              </a:rPr>
            </a:br>
            <a:r>
              <a:rPr lang="en-US" i="1" smtClean="0">
                <a:latin typeface="Calibri" panose="020F0502020204030204" pitchFamily="34" charset="0"/>
                <a:cs typeface="Verdana" charset="0"/>
                <a:sym typeface="Verdana" charset="0"/>
              </a:rPr>
              <a:t>Providing an Aberrant Signal 2</a:t>
            </a:r>
            <a:endParaRPr lang="en-US" sz="2000" i="1" dirty="0">
              <a:latin typeface="Calibri" panose="020F0502020204030204" pitchFamily="34" charset="0"/>
              <a:sym typeface="Verdana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09364"/>
      </p:ext>
    </p:extLst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1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4000" smtClean="0">
                <a:latin typeface="Calibri" panose="020F0502020204030204" pitchFamily="34" charset="0"/>
                <a:cs typeface="Arial" panose="020B0604020202020204" pitchFamily="34" charset="0"/>
              </a:rPr>
              <a:t>Control of the T Cell</a:t>
            </a:r>
            <a:endParaRPr lang="en-US" altLang="en-US" sz="4000" dirty="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0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smtClean="0">
                <a:cs typeface="Arial" panose="020B0604020202020204" pitchFamily="34" charset="0"/>
              </a:rPr>
              <a:t>Activating and Inhibitory Receptors</a:t>
            </a:r>
            <a:endParaRPr lang="en-US" altLang="en-US" sz="4000" i="1" dirty="0" smtClean="0"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9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848805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4000" smtClean="0">
                <a:latin typeface="Calibri" panose="020F0502020204030204" pitchFamily="34" charset="0"/>
                <a:cs typeface="Arial" panose="020B0604020202020204" pitchFamily="34" charset="0"/>
              </a:rPr>
              <a:t>CTLA4 in Immune Cell Deactivation</a:t>
            </a:r>
            <a:endParaRPr lang="en-US" altLang="en-US" sz="4000" dirty="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62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4000" smtClean="0">
                <a:latin typeface="Calibri" panose="020F0502020204030204" pitchFamily="34" charset="0"/>
                <a:cs typeface="Arial" panose="020B0604020202020204" pitchFamily="34" charset="0"/>
              </a:rPr>
              <a:t>Anti-CTLA4 Antibody in Immune Cell Activation</a:t>
            </a:r>
            <a:endParaRPr lang="en-US" altLang="en-US" sz="4000" dirty="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823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62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4000" smtClean="0"/>
              <a:t>Ipilimumab-Derived Rashes </a:t>
            </a:r>
            <a:endParaRPr lang="en-US" sz="4000" dirty="0">
              <a:latin typeface="Calibri" panose="020F0502020204030204" pitchFamily="34" charset="0"/>
              <a:ea typeface="ＭＳ Ｐゴシック" charset="-128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94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  <a:cs typeface="Arial" panose="020B0604020202020204" pitchFamily="34" charset="0"/>
              </a:rPr>
              <a:t>The Immune Synapse</a:t>
            </a:r>
            <a:endParaRPr lang="en-US" altLang="en-US" dirty="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453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4000" smtClean="0">
                <a:latin typeface="Calibri" panose="020F0502020204030204" pitchFamily="34" charset="0"/>
                <a:cs typeface="Arial" panose="020B0604020202020204" pitchFamily="34" charset="0"/>
              </a:rPr>
              <a:t>PD-1/PD-L1 in the Immune Response</a:t>
            </a:r>
            <a:endParaRPr lang="en-US" altLang="en-US" sz="4000" dirty="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0535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51620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09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968936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195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>
                <a:latin typeface="Calibri" panose="020F0502020204030204" pitchFamily="34" charset="0"/>
              </a:rPr>
              <a:t>Concluding Remarks</a:t>
            </a:r>
            <a:endParaRPr lang="en-US" sz="4000" dirty="0"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40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>
                <a:latin typeface="Calibri" panose="020F0502020204030204" pitchFamily="34" charset="0"/>
              </a:rPr>
              <a:t>Abbreviations</a:t>
            </a:r>
            <a:endParaRPr lang="en-US" sz="4000" dirty="0"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67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4000" smtClean="0">
                <a:latin typeface="Calibri" panose="020F0502020204030204" pitchFamily="34" charset="0"/>
                <a:ea typeface="Zapf Dingbats"/>
                <a:cs typeface="Zapf Dingbats"/>
                <a:sym typeface="Verdana" pitchFamily="34" charset="0"/>
              </a:rPr>
              <a:t>Cancer Immunoediting </a:t>
            </a:r>
            <a:br>
              <a:rPr lang="en-US" altLang="en-US" sz="4000" smtClean="0">
                <a:latin typeface="Calibri" panose="020F0502020204030204" pitchFamily="34" charset="0"/>
                <a:ea typeface="Zapf Dingbats"/>
                <a:cs typeface="Zapf Dingbats"/>
                <a:sym typeface="Verdana" pitchFamily="34" charset="0"/>
              </a:rPr>
            </a:br>
            <a:r>
              <a:rPr lang="en-US" altLang="en-US" i="1" smtClean="0">
                <a:latin typeface="Calibri" panose="020F0502020204030204" pitchFamily="34" charset="0"/>
                <a:ea typeface="Zapf Dingbats"/>
                <a:cs typeface="Zapf Dingbats"/>
                <a:sym typeface="Verdana" pitchFamily="34" charset="0"/>
              </a:rPr>
              <a:t>Elimination➛ Equilibrium➛ Escape</a:t>
            </a:r>
            <a:endParaRPr lang="en-US" altLang="en-US" i="1" dirty="0">
              <a:latin typeface="Calibri" panose="020F0502020204030204" pitchFamily="34" charset="0"/>
              <a:ea typeface="MS PGothic" pitchFamily="34" charset="-128"/>
              <a:sym typeface="Verdana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990225"/>
      </p:ext>
    </p:extLst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>
                <a:latin typeface="Calibri" panose="020F0502020204030204" pitchFamily="34" charset="0"/>
              </a:rPr>
              <a:t>Abbreviations (cont)</a:t>
            </a:r>
            <a:endParaRPr lang="en-US" sz="4000" dirty="0"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04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>
                <a:latin typeface="Calibri" panose="020F0502020204030204" pitchFamily="34" charset="0"/>
              </a:rPr>
              <a:t>Abbreviations (cont)</a:t>
            </a:r>
            <a:endParaRPr lang="en-US" sz="4000" dirty="0"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33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>
                <a:latin typeface="Calibri" panose="020F0502020204030204" pitchFamily="34" charset="0"/>
              </a:rPr>
              <a:t>Abbreviations (cont)</a:t>
            </a:r>
            <a:endParaRPr lang="en-US" sz="4000" dirty="0"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03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>
                <a:latin typeface="Calibri" panose="020F0502020204030204" pitchFamily="34" charset="0"/>
              </a:rPr>
              <a:t>Abbreviations (cont)</a:t>
            </a:r>
            <a:endParaRPr lang="en-US" sz="4000" dirty="0"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8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98197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73649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0812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93502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7737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72</Words>
  <Application>Microsoft Office PowerPoint</Application>
  <PresentationFormat>On-screen Show (4:3)</PresentationFormat>
  <Paragraphs>18</Paragraphs>
  <Slides>43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Office Theme</vt:lpstr>
      <vt:lpstr>Hiding in Plain Sight: How Cancer Evades the Immune System</vt:lpstr>
      <vt:lpstr>PowerPoint Presentation</vt:lpstr>
      <vt:lpstr>PowerPoint Presentation</vt:lpstr>
      <vt:lpstr>Cancer Immunoediting  Elimination➛ Equilibrium➛ Escape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Proinflammatory Reaction  Within the Tumor Microenvironment</vt:lpstr>
      <vt:lpstr>PowerPoint Presentation</vt:lpstr>
      <vt:lpstr>PowerPoint Presentation</vt:lpstr>
      <vt:lpstr>PowerPoint Presentation</vt:lpstr>
      <vt:lpstr>PowerPoint Presentation</vt:lpstr>
      <vt:lpstr>Tumor Cell-Mediated Immune Escape Aberrant Signal 1, 2, or 3 in the Tumor Microenvironment</vt:lpstr>
      <vt:lpstr>PowerPoint Presentation</vt:lpstr>
      <vt:lpstr>PowerPoint Presentation</vt:lpstr>
      <vt:lpstr>PowerPoint Presentation</vt:lpstr>
      <vt:lpstr>Tumor Cell-Mediated Immune Escape Providing an Aberrant Signal 2</vt:lpstr>
      <vt:lpstr>PowerPoint Presentation</vt:lpstr>
      <vt:lpstr>Control of the T Cell</vt:lpstr>
      <vt:lpstr>Activating and Inhibitory Receptors</vt:lpstr>
      <vt:lpstr>PowerPoint Presentation</vt:lpstr>
      <vt:lpstr>CTLA4 in Immune Cell Deactivation</vt:lpstr>
      <vt:lpstr>Anti-CTLA4 Antibody in Immune Cell Activation</vt:lpstr>
      <vt:lpstr>Ipilimumab-Derived Rashes </vt:lpstr>
      <vt:lpstr>The Immune Synapse</vt:lpstr>
      <vt:lpstr>PD-1/PD-L1 in the Immune Response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Concluding Remarks</vt:lpstr>
      <vt:lpstr>Abbreviations</vt:lpstr>
      <vt:lpstr>Abbreviations (cont)</vt:lpstr>
      <vt:lpstr>Abbreviations (cont)</vt:lpstr>
      <vt:lpstr>Abbreviations (cont)</vt:lpstr>
      <vt:lpstr>Abbreviations (cont)</vt:lpstr>
    </vt:vector>
  </TitlesOfParts>
  <Company>WebMD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Hiding in Plain Sight: How Cancer Evades the Immune System</dc:title>
  <dc:creator>Rothauser, Jason</dc:creator>
  <cp:lastModifiedBy>Gaudioso, Carmelo</cp:lastModifiedBy>
  <cp:revision>1</cp:revision>
  <dcterms:created xsi:type="dcterms:W3CDTF">2016-07-06T19:28:08Z</dcterms:created>
  <dcterms:modified xsi:type="dcterms:W3CDTF">2016-08-26T22:17:43Z</dcterms:modified>
</cp:coreProperties>
</file>

<file path=docProps/thumbnail.jpeg>
</file>